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0" r:id="rId5"/>
    <p:sldId id="266" r:id="rId6"/>
    <p:sldId id="262" r:id="rId7"/>
    <p:sldId id="274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78" r:id="rId16"/>
    <p:sldId id="287" r:id="rId17"/>
    <p:sldId id="286" r:id="rId18"/>
    <p:sldId id="279" r:id="rId19"/>
    <p:sldId id="280" r:id="rId20"/>
    <p:sldId id="284" r:id="rId21"/>
    <p:sldId id="285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50FC9-74C9-4872-BBB0-CF90D6B1D5FF}" v="2205" dt="2021-11-03T21:22:44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1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6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6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7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7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0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6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3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xmlns="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xmlns="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xmlns="" id="{AD294E7E-62D8-48F8-A01E-1A457B5CA0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FBCADCC9-9C0D-4CE3-8966-44472EFCF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FD221C-EDD3-49D9-90A7-260CECEE1C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Многоцветовые ПИН-коды, подключенные черная провода">
            <a:extLst>
              <a:ext uri="{FF2B5EF4-FFF2-40B4-BE49-F238E27FC236}">
                <a16:creationId xmlns:a16="http://schemas.microsoft.com/office/drawing/2014/main" xmlns="" id="{29D2C438-3B3E-439F-A8AD-27CDA0CB5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2274" r="6" b="3331"/>
          <a:stretch/>
        </p:blipFill>
        <p:spPr>
          <a:xfrm>
            <a:off x="-75973" y="0"/>
            <a:ext cx="12188932" cy="68566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xmlns="" id="{B858DA4F-B13B-4D82-A95F-CBF114BDD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CA4C0D61-C854-46C1-85D7-10CCCB9522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BC0CC377-89ED-4A85-84B3-011B44D54D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CC44302-CB8C-48E2-B1CD-BA4D30DA6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EAC85F3-ABB7-4AE5-A19F-69B28F09AF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DD6442C7-EA96-48F7-8E52-15B32EDD6E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ECB895E-B92E-4686-8B6F-BA0F9041C1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57CEDFC-C202-445C-9D3B-467FB3DCE9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E763FC30-4283-464C-932E-272A62FE5D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DE2B79E-20B8-482A-9098-FCAEF6B21B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7ECCA13-011E-4D0B-8827-B1DFEF0943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24CCC8FF-3393-4965-BD21-DCB37A2453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A6D6870E-B40A-4E80-A706-BA8CB5E215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81B66FCF-F34F-4C17-A29E-EE8E138129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FD861033-CAAF-46D9-B275-DCF52F2CB6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630B9015-F708-485A-9F3F-7E06230372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33441AA6-F9EC-411F-A4FB-9B7EE56C58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A6968039-0590-4D7E-ADDB-E70FAF5048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CBFFD17E-72B9-443C-8D9A-C2140F3EE9D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2227F8EB-7284-4904-98C3-32BCBD33A7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546E1AF-525C-4FD2-BAE6-9D67224830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704EA0D3-F1E3-4AF6-B30E-791175E319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2910BB0F-2FD9-4EA6-82D7-5226F29ABE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619C1A72-0647-44E4-9BB1-EA823EED52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2C60E4D0-A72D-4248-AFA0-D70960B66B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xmlns="" id="{D77BF9F5-CA63-42A6-AC93-C2BDF47276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xmlns="" id="{C22D3699-92E0-4110-BE54-403EAAA481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xmlns="" id="{825D3809-6A64-4183-9441-73C86E3402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xmlns="" id="{90860AFF-1118-48A2-80D7-49ACC1BBE48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4D71319B-713A-4047-B185-F7DDC442DD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7C66AF50-C9BC-4B16-9CE0-B0D49B8FF99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51516E0C-2F47-4B95-8D54-336B5CEDB77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F495B569-90F7-429A-9E93-88A1B17926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xmlns="" id="{7DD4E57A-FF24-4B18-B1C4-E81FE8F070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B9587FA4-87B9-445D-ABE2-BAF7345912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55872" y="321294"/>
            <a:ext cx="5998193" cy="3187427"/>
          </a:xfrm>
        </p:spPr>
        <p:txBody>
          <a:bodyPr>
            <a:normAutofit fontScale="90000"/>
          </a:bodyPr>
          <a:lstStyle/>
          <a:p>
            <a:pPr algn="r"/>
            <a:endParaRPr lang="ru-RU" sz="5400" dirty="0">
              <a:solidFill>
                <a:srgbClr val="FFFFFF"/>
              </a:solidFill>
            </a:endParaRPr>
          </a:p>
          <a:p>
            <a:r>
              <a:rPr lang="ru-RU" sz="4000" b="1" cap="all" dirty="0">
                <a:ea typeface="+mj-lt"/>
                <a:cs typeface="+mj-lt"/>
              </a:rPr>
              <a:t>социальный проект на тему:</a:t>
            </a:r>
            <a:br>
              <a:rPr lang="ru-RU" sz="4000" b="1" cap="all" dirty="0">
                <a:ea typeface="+mj-lt"/>
                <a:cs typeface="+mj-lt"/>
              </a:rPr>
            </a:br>
            <a:r>
              <a:rPr lang="ru-RU" sz="4000" b="1" cap="all" dirty="0" smtClean="0">
                <a:ea typeface="+mj-lt"/>
                <a:cs typeface="+mj-lt"/>
              </a:rPr>
              <a:t>«реорганизация </a:t>
            </a:r>
            <a:r>
              <a:rPr lang="ru-RU" sz="4000" b="1" cap="all" dirty="0">
                <a:ea typeface="+mj-lt"/>
                <a:cs typeface="+mj-lt"/>
              </a:rPr>
              <a:t>спортивного </a:t>
            </a:r>
            <a:r>
              <a:rPr lang="ru-RU" sz="4000" b="1" cap="all" dirty="0" smtClean="0">
                <a:ea typeface="+mj-lt"/>
                <a:cs typeface="+mj-lt"/>
              </a:rPr>
              <a:t>зала школы»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32504" y="3336859"/>
            <a:ext cx="7159136" cy="2594041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endParaRPr lang="ru-RU" sz="2200" dirty="0">
              <a:solidFill>
                <a:srgbClr val="FFFFFF"/>
              </a:solidFill>
            </a:endParaRPr>
          </a:p>
          <a:p>
            <a:r>
              <a:rPr lang="ru-RU" sz="6400" dirty="0" smtClean="0">
                <a:ea typeface="+mn-lt"/>
                <a:cs typeface="+mn-lt"/>
              </a:rPr>
              <a:t>Разработали</a:t>
            </a:r>
            <a:r>
              <a:rPr lang="ru-RU" sz="6400" dirty="0">
                <a:ea typeface="+mn-lt"/>
                <a:cs typeface="+mn-lt"/>
              </a:rPr>
              <a:t>:</a:t>
            </a:r>
            <a:endParaRPr lang="ru-RU" sz="6400" dirty="0">
              <a:cs typeface="Segoe UI"/>
            </a:endParaRPr>
          </a:p>
          <a:p>
            <a:r>
              <a:rPr lang="ru-RU" sz="6400" dirty="0" smtClean="0">
                <a:ea typeface="+mn-lt"/>
                <a:cs typeface="+mn-lt"/>
              </a:rPr>
              <a:t>учащиеся</a:t>
            </a:r>
            <a:r>
              <a:rPr lang="ru-RU" sz="6400" dirty="0">
                <a:ea typeface="+mn-lt"/>
                <a:cs typeface="+mn-lt"/>
              </a:rPr>
              <a:t>  10 «А» класса</a:t>
            </a:r>
            <a:endParaRPr lang="ru-RU" sz="6400" dirty="0">
              <a:cs typeface="Segoe UI"/>
            </a:endParaRPr>
          </a:p>
          <a:p>
            <a:r>
              <a:rPr lang="ru-RU" sz="6400" dirty="0">
                <a:ea typeface="+mn-lt"/>
                <a:cs typeface="+mn-lt"/>
              </a:rPr>
              <a:t>Средней школы №1</a:t>
            </a:r>
            <a:endParaRPr lang="ru-RU" sz="6400" dirty="0">
              <a:cs typeface="Segoe UI"/>
            </a:endParaRPr>
          </a:p>
          <a:p>
            <a:r>
              <a:rPr lang="ru-RU" sz="6400" b="1" dirty="0" smtClean="0">
                <a:ea typeface="+mn-lt"/>
                <a:cs typeface="+mn-lt"/>
              </a:rPr>
              <a:t>Шатилова Кристина</a:t>
            </a:r>
            <a:r>
              <a:rPr lang="ru-RU" sz="6400" b="1" dirty="0">
                <a:ea typeface="+mn-lt"/>
                <a:cs typeface="+mn-lt"/>
              </a:rPr>
              <a:t> </a:t>
            </a:r>
          </a:p>
          <a:p>
            <a:r>
              <a:rPr lang="ru-RU" sz="6400" b="1" dirty="0" smtClean="0">
                <a:ea typeface="+mn-lt"/>
                <a:cs typeface="+mn-lt"/>
              </a:rPr>
              <a:t>Волкова Анастасия</a:t>
            </a:r>
            <a:endParaRPr lang="ru-RU" sz="6400" b="1" dirty="0"/>
          </a:p>
          <a:p>
            <a:r>
              <a:rPr lang="ru-RU" sz="6400" b="1" dirty="0">
                <a:ea typeface="+mn-lt"/>
                <a:cs typeface="+mn-lt"/>
              </a:rPr>
              <a:t>Епифанова </a:t>
            </a:r>
            <a:r>
              <a:rPr lang="ru-RU" sz="6400" b="1" dirty="0" smtClean="0">
                <a:ea typeface="+mn-lt"/>
                <a:cs typeface="+mn-lt"/>
              </a:rPr>
              <a:t>Светлана</a:t>
            </a:r>
          </a:p>
          <a:p>
            <a:r>
              <a:rPr lang="ru-RU" sz="6400" b="1" dirty="0" err="1" smtClean="0">
                <a:ea typeface="+mn-lt"/>
                <a:cs typeface="+mn-lt"/>
              </a:rPr>
              <a:t>Кочулина</a:t>
            </a:r>
            <a:r>
              <a:rPr lang="ru-RU" sz="6400" b="1" dirty="0" smtClean="0">
                <a:ea typeface="+mn-lt"/>
                <a:cs typeface="+mn-lt"/>
              </a:rPr>
              <a:t> Полина</a:t>
            </a:r>
            <a:endParaRPr lang="ru-RU" sz="6400" b="1" dirty="0">
              <a:cs typeface="Segoe UI"/>
            </a:endParaRPr>
          </a:p>
          <a:p>
            <a:endParaRPr lang="ru-RU" sz="6400" dirty="0">
              <a:ea typeface="+mn-lt"/>
              <a:cs typeface="+mn-lt"/>
            </a:endParaRPr>
          </a:p>
          <a:p>
            <a:r>
              <a:rPr lang="ru-RU" sz="6400" b="1" dirty="0" smtClean="0">
                <a:ea typeface="+mn-lt"/>
                <a:cs typeface="+mn-lt"/>
              </a:rPr>
              <a:t>                          2021 год</a:t>
            </a:r>
            <a:r>
              <a:rPr lang="ru-RU" sz="5600" b="1" dirty="0">
                <a:ea typeface="+mn-lt"/>
                <a:cs typeface="+mn-lt"/>
              </a:rPr>
              <a:t> </a:t>
            </a:r>
            <a:endParaRPr lang="ru-RU" sz="5600" dirty="0"/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45" y="1507483"/>
            <a:ext cx="10890481" cy="37286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безопасность детей;</a:t>
            </a:r>
            <a:endParaRPr lang="ru-RU" sz="3200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err="1" smtClean="0">
                <a:cs typeface="Segoe UI"/>
              </a:rPr>
              <a:t>адаптированность</a:t>
            </a:r>
            <a:r>
              <a:rPr lang="ru-RU" sz="3200" dirty="0" smtClean="0">
                <a:cs typeface="Segoe UI"/>
              </a:rPr>
              <a:t> </a:t>
            </a:r>
            <a:r>
              <a:rPr lang="ru-RU" sz="3200" dirty="0">
                <a:cs typeface="Segoe UI"/>
              </a:rPr>
              <a:t>под нужды всех </a:t>
            </a:r>
            <a:r>
              <a:rPr lang="ru-RU" sz="3200" dirty="0" smtClean="0">
                <a:cs typeface="Segoe UI"/>
              </a:rPr>
              <a:t>детей;</a:t>
            </a:r>
            <a:endParaRPr lang="ru-RU" sz="3200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универсальная мобильность;</a:t>
            </a:r>
            <a:endParaRPr lang="ru-RU" sz="3200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длительный </a:t>
            </a:r>
            <a:r>
              <a:rPr lang="ru-RU" sz="3200" dirty="0">
                <a:cs typeface="Segoe UI"/>
              </a:rPr>
              <a:t>срок </a:t>
            </a:r>
            <a:r>
              <a:rPr lang="ru-RU" sz="3200" dirty="0" smtClean="0">
                <a:cs typeface="Segoe UI"/>
              </a:rPr>
              <a:t>службы;</a:t>
            </a:r>
            <a:endParaRPr lang="ru-RU" sz="3200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привлекательный вид.</a:t>
            </a:r>
            <a:endParaRPr lang="ru-RU" sz="3200" dirty="0">
              <a:cs typeface="Segoe UI"/>
            </a:endParaRPr>
          </a:p>
          <a:p>
            <a:pPr marL="0" indent="0" algn="ctr">
              <a:buNone/>
            </a:pPr>
            <a:endParaRPr lang="ru-RU" sz="3200" dirty="0">
              <a:cs typeface="Segoe U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Требования к оснащению спортивного зала: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406551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45" y="1507483"/>
            <a:ext cx="10890481" cy="37286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«</a:t>
            </a:r>
            <a:r>
              <a:rPr lang="ru-RU" sz="3200" dirty="0">
                <a:cs typeface="Segoe UI"/>
              </a:rPr>
              <a:t>классическое» оборудование;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оборудование </a:t>
            </a:r>
            <a:r>
              <a:rPr lang="ru-RU" sz="3200" dirty="0">
                <a:cs typeface="Segoe UI"/>
              </a:rPr>
              <a:t>для игровых видов спорта;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оборудование </a:t>
            </a:r>
            <a:r>
              <a:rPr lang="ru-RU" sz="3200" dirty="0">
                <a:cs typeface="Segoe UI"/>
              </a:rPr>
              <a:t>для ОФП (общей физической подготовки)</a:t>
            </a:r>
          </a:p>
          <a:p>
            <a:pPr marL="0" indent="0" algn="ctr">
              <a:buNone/>
            </a:pPr>
            <a:endParaRPr lang="ru-RU" sz="3200" dirty="0">
              <a:cs typeface="Segoe U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Необходимое оснащение спортивного зала: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2315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Практический этап</a:t>
            </a:r>
            <a:endParaRPr lang="ru-RU" sz="3600" b="1" dirty="0"/>
          </a:p>
        </p:txBody>
      </p:sp>
      <p:pic>
        <p:nvPicPr>
          <p:cNvPr id="1026" name="Рисунок 1" descr="https://xn----8sbkyhe6a2d0a.xn--p1ai/wp-content/uploads/dd5aaeb214085bebdcb32fc21a2393c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34" y="1115655"/>
            <a:ext cx="3478893" cy="348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51" y="1232761"/>
            <a:ext cx="2984144" cy="29841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937" y="4064480"/>
            <a:ext cx="4089501" cy="26131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186" y="4192596"/>
            <a:ext cx="2954297" cy="26067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397" y="1013436"/>
            <a:ext cx="3402920" cy="34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r>
              <a:rPr lang="ru-RU" dirty="0"/>
              <a:t>   </a:t>
            </a:r>
            <a:r>
              <a:rPr lang="ru-RU" b="1" dirty="0" smtClean="0"/>
              <a:t>Практический этап</a:t>
            </a:r>
            <a:endParaRPr lang="ru-RU" sz="36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38" y="2354357"/>
            <a:ext cx="3714286" cy="32666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2" y="2750606"/>
            <a:ext cx="2598762" cy="25987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24" y="574051"/>
            <a:ext cx="3944588" cy="32689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782" y="3448840"/>
            <a:ext cx="2701970" cy="27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2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Практический этап</a:t>
            </a:r>
            <a:endParaRPr lang="ru-RU" sz="3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57" y="1022708"/>
            <a:ext cx="2915341" cy="29210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98" y="2596348"/>
            <a:ext cx="2907277" cy="29072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925" y="2577033"/>
            <a:ext cx="3038408" cy="292659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095" y="1022708"/>
            <a:ext cx="2570498" cy="25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Практический этап</a:t>
            </a:r>
            <a:endParaRPr lang="ru-RU" sz="36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2" y="1097778"/>
            <a:ext cx="2816192" cy="28161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199" y="3902659"/>
            <a:ext cx="2720395" cy="25041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017" y="3647072"/>
            <a:ext cx="3317510" cy="296607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808" y="1109089"/>
            <a:ext cx="2016882" cy="279357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736" y="1081321"/>
            <a:ext cx="2838338" cy="28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98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Практический этап</a:t>
            </a:r>
            <a:endParaRPr lang="ru-RU" sz="3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1081850"/>
            <a:ext cx="9868930" cy="5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53" y="1336524"/>
            <a:ext cx="6167418" cy="498700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безопасность</a:t>
            </a:r>
            <a:r>
              <a:rPr lang="ru-RU" sz="3200" dirty="0">
                <a:cs typeface="Segoe UI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мягкость;</a:t>
            </a:r>
            <a:endParaRPr lang="ru-RU" sz="3200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прочность</a:t>
            </a:r>
            <a:r>
              <a:rPr lang="ru-RU" sz="3200" dirty="0">
                <a:cs typeface="Segoe UI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простота </a:t>
            </a:r>
            <a:r>
              <a:rPr lang="ru-RU" sz="3200" dirty="0">
                <a:cs typeface="Segoe UI"/>
              </a:rPr>
              <a:t>в уборке</a:t>
            </a:r>
            <a:r>
              <a:rPr lang="ru-RU" sz="3200" dirty="0" smtClean="0">
                <a:cs typeface="Segoe UI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cs typeface="Segoe UI"/>
              </a:rPr>
              <a:t>достаточная </a:t>
            </a:r>
            <a:r>
              <a:rPr lang="ru-RU" sz="3200" dirty="0" smtClean="0">
                <a:cs typeface="Segoe UI"/>
              </a:rPr>
              <a:t>амортизация;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cs typeface="Segoe UI"/>
              </a:rPr>
              <a:t>противоскользящие свойства</a:t>
            </a:r>
            <a:r>
              <a:rPr lang="ru-RU" sz="3200" dirty="0" smtClean="0">
                <a:cs typeface="Segoe UI"/>
              </a:rPr>
              <a:t>;</a:t>
            </a:r>
            <a:endParaRPr lang="ru-RU" sz="3200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невысокая </a:t>
            </a:r>
            <a:r>
              <a:rPr lang="ru-RU" sz="3200" dirty="0">
                <a:cs typeface="Segoe UI"/>
              </a:rPr>
              <a:t>цена</a:t>
            </a:r>
          </a:p>
          <a:p>
            <a:pPr marL="0" indent="0" algn="ctr">
              <a:buNone/>
            </a:pPr>
            <a:endParaRPr lang="ru-RU" sz="3200" dirty="0">
              <a:cs typeface="Segoe U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42" y="-98418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Напольное покрытие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919" y="997867"/>
            <a:ext cx="6088803" cy="36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Дизайн спортивного зала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85" y="1155925"/>
            <a:ext cx="9753650" cy="53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Смета расходов</a:t>
            </a:r>
            <a:endParaRPr lang="ru-RU" sz="3600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08845"/>
              </p:ext>
            </p:extLst>
          </p:nvPr>
        </p:nvGraphicFramePr>
        <p:xfrm>
          <a:off x="1249251" y="1190128"/>
          <a:ext cx="9659154" cy="4988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3109"/>
                <a:gridCol w="3858620"/>
                <a:gridCol w="1964807"/>
                <a:gridCol w="1332771"/>
                <a:gridCol w="1909847"/>
              </a:tblGrid>
              <a:tr h="6721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№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Наименование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Стоимость в рублях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Кол-во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Итого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571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Внутренняя отделка зала (пол, стены)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550 000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-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550 000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5829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Дверь входная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41 000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23 500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64 500 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5717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Шведская стенка с турником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7 200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57 600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692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Скамейка гимнастическая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(2500х230х310 мм)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12 100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60 500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6620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Стойки для волейбольной сетки (пристенные)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18 400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 комплект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18 400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617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6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Сетка волейбольная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4 400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4 400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  <a:tr h="6178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Мяч волейбольный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1 000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5 000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0003" marR="6000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5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6E12301-1C96-4D15-9838-D5B894B223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нутренний, си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9AF15599-63DE-48B8-A4C9-9A662A5D69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791" r="-1" b="11935"/>
          <a:stretch/>
        </p:blipFill>
        <p:spPr>
          <a:xfrm>
            <a:off x="-3048" y="1386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xmlns="" id="{D7A5FD75-4B35-4162-9304-5694912558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A5107DF9-40C8-458E-82E1-523137E7A9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5BD83295-4F37-4B80-AF77-1798FB80C5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5888C74-4F56-4347-8944-E676A3C896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A69429CD-28C1-4DC7-84AD-4421A0AC8E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762D63CF-41E9-4561-A945-E199ABE754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C95C339-F16B-492F-903D-A6855F56E1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85BC65A-0C9A-45A6-B18B-5E020CE983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EBF73A6-8119-482C-BA05-EA5EF2F3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247" y="-79091"/>
            <a:ext cx="5960342" cy="1502753"/>
          </a:xfrm>
        </p:spPr>
        <p:txBody>
          <a:bodyPr anchor="ctr">
            <a:normAutofit/>
          </a:bodyPr>
          <a:lstStyle/>
          <a:p>
            <a:pPr algn="ctr"/>
            <a:r>
              <a:rPr lang="ru-RU" sz="4000" b="1" dirty="0">
                <a:solidFill>
                  <a:srgbClr val="FFFFFF"/>
                </a:solidFill>
                <a:ea typeface="+mj-lt"/>
                <a:cs typeface="+mj-lt"/>
              </a:rPr>
              <a:t>Актуальность проекта</a:t>
            </a:r>
            <a:endParaRPr lang="ru-RU" sz="4000" b="1" dirty="0">
              <a:solidFill>
                <a:srgbClr val="FFFFFF"/>
              </a:solidFill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34676384-D846-461C-B8F3-BDB849B4A4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xmlns="" id="{50480E57-05E0-42B6-8693-191B4E9CF5F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1C989BD5-54F6-4747-83F1-81FCAEDAD80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D7EE029-E135-4899-AC49-78D6946CDA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4C9494D7-A3EA-4A41-8910-6B6FE95E59B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89E7F2B7-DEB2-4B2A-99F9-10622D09E13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9DACD4DB-BAF5-43DD-8CC8-4200A16D662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6532D7D7-91B4-4F7C-B38E-5BBD5F3B42D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2B7428A0-A810-46D6-9CC7-2475B2DF6EE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9C4A0E07-B9C5-49FB-B94A-B28D740C74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F2B0949-3550-4467-9449-9B73D674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75" y="660690"/>
            <a:ext cx="10784537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buNone/>
            </a:pPr>
            <a:endParaRPr lang="en-US" sz="2400" dirty="0" smtClean="0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ru-RU" dirty="0" smtClean="0">
                <a:solidFill>
                  <a:srgbClr val="FFFFFF"/>
                </a:solidFill>
                <a:ea typeface="+mn-lt"/>
                <a:cs typeface="+mn-lt"/>
              </a:rPr>
              <a:t>Современную </a:t>
            </a:r>
            <a:r>
              <a:rPr lang="ru-RU" dirty="0">
                <a:solidFill>
                  <a:srgbClr val="FFFFFF"/>
                </a:solidFill>
                <a:ea typeface="+mn-lt"/>
                <a:cs typeface="+mn-lt"/>
              </a:rPr>
              <a:t>школу сложно представить без хорошо оснащённого спортивного зала, адаптированного под командные соревнования, групповые и индивидуальные занятия спортом. Качественный инвентарь и оснащение позволяют не только повысить эффективность спортивных занятий, но и обеспечить безопасность детей, заинтересовать и привлечь их к физической активности во время уроков физкультуры и во внеурочное время. </a:t>
            </a:r>
            <a:endParaRPr lang="ru-RU" dirty="0">
              <a:solidFill>
                <a:srgbClr val="FFFFFF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974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Смета расходов</a:t>
            </a:r>
            <a:endParaRPr lang="ru-RU" sz="3600" b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7839"/>
              </p:ext>
            </p:extLst>
          </p:nvPr>
        </p:nvGraphicFramePr>
        <p:xfrm>
          <a:off x="1313645" y="1056068"/>
          <a:ext cx="9491730" cy="5050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413"/>
                <a:gridCol w="1960725"/>
                <a:gridCol w="2143725"/>
                <a:gridCol w="1542437"/>
                <a:gridCol w="3303430"/>
              </a:tblGrid>
              <a:tr h="7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Щит </a:t>
                      </a:r>
                      <a:r>
                        <a:rPr lang="ru-RU" sz="1600" dirty="0">
                          <a:effectLst/>
                        </a:rPr>
                        <a:t>баскетбольный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19 </a:t>
                      </a:r>
                      <a:r>
                        <a:rPr lang="ru-RU" sz="1600" dirty="0">
                          <a:effectLst/>
                        </a:rPr>
                        <a:t>700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78 </a:t>
                      </a:r>
                      <a:r>
                        <a:rPr lang="ru-RU" sz="1600" dirty="0">
                          <a:effectLst/>
                        </a:rPr>
                        <a:t>800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7945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Кольцо баскетбольное с сеткой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715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2860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6187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Мяч баскетбольный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4 000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6408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Ворота для мини-футбола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29 900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59 800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5383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12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Мяч футбольный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1100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5 500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5296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13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Конь гимнастический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21 000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21 000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5296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14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Брусья гимнастические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58 500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58 500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6037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Коврик гимнастический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415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2 075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7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63137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b="1" dirty="0" smtClean="0"/>
              <a:t>Смета расходов</a:t>
            </a:r>
            <a:endParaRPr lang="ru-RU" sz="3600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838728"/>
              </p:ext>
            </p:extLst>
          </p:nvPr>
        </p:nvGraphicFramePr>
        <p:xfrm>
          <a:off x="1545465" y="1067547"/>
          <a:ext cx="9144001" cy="5449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5459"/>
                <a:gridCol w="2337526"/>
                <a:gridCol w="2555695"/>
                <a:gridCol w="1838854"/>
                <a:gridCol w="1766467"/>
              </a:tblGrid>
              <a:tr h="6008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16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Канат для лазания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3 </a:t>
                      </a:r>
                      <a:r>
                        <a:rPr lang="ru-RU" sz="1600" dirty="0">
                          <a:effectLst/>
                        </a:rPr>
                        <a:t>100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6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effectLst/>
                        </a:rPr>
                        <a:t>6 </a:t>
                      </a:r>
                      <a:r>
                        <a:rPr lang="ru-RU" sz="1600" dirty="0">
                          <a:effectLst/>
                        </a:rPr>
                        <a:t>200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570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17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Граната для метания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820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4 100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855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18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Мяч для метания резиновый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190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950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2852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19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Гиря 8 кг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2685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5 370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570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Гиря 12 кг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3585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7 170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570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Гиря 16 кг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4485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 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8 970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855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22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Гантель разборная 8 кг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3280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13 120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855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23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Комплект оборудования для эстафет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97 000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1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97 000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28520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</a:rPr>
                        <a:t>ИТОГО: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</a:rPr>
                        <a:t>1 135 815 рублей</a:t>
                      </a:r>
                      <a:endParaRPr lang="ru-RU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yanmar Text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5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" y="103031"/>
            <a:ext cx="8433044" cy="66454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19" y="2671173"/>
            <a:ext cx="4102246" cy="41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EDB151B-A993-4BF1-9CA7-E631F64A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19" y="103031"/>
            <a:ext cx="10515600" cy="987823"/>
          </a:xfrm>
        </p:spPr>
        <p:txBody>
          <a:bodyPr/>
          <a:lstStyle/>
          <a:p>
            <a:pPr algn="ctr"/>
            <a:r>
              <a:rPr lang="ru-RU" dirty="0"/>
              <a:t>      </a:t>
            </a:r>
            <a:r>
              <a:rPr lang="ru-RU" b="1" dirty="0" smtClean="0"/>
              <a:t>Используемая литература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6E2AB74-B590-4C09-A56A-CD3F15AC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23" y="987823"/>
            <a:ext cx="10818252" cy="5670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cs typeface="Segoe UI"/>
              </a:rPr>
              <a:t>Комплексное </a:t>
            </a:r>
            <a:r>
              <a:rPr lang="ru-RU" sz="1800" dirty="0">
                <a:cs typeface="Segoe UI"/>
              </a:rPr>
              <a:t>оснащение школ [электронный ресурс]</a:t>
            </a:r>
          </a:p>
          <a:p>
            <a:pPr marL="0" indent="0">
              <a:buNone/>
            </a:pPr>
            <a:r>
              <a:rPr lang="ru-RU" sz="1800" dirty="0" smtClean="0">
                <a:cs typeface="Segoe UI"/>
              </a:rPr>
              <a:t>	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https</a:t>
            </a:r>
            <a:r>
              <a:rPr lang="ru-RU" sz="1800" dirty="0">
                <a:solidFill>
                  <a:schemeClr val="accent6"/>
                </a:solidFill>
                <a:cs typeface="Segoe UI"/>
              </a:rPr>
              <a:t>://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logia.su/info/articles/2018/chto_dolzhno_byt_v_shkolno	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m_sportzale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/</a:t>
            </a:r>
            <a:endParaRPr lang="ru-RU" sz="1800" dirty="0">
              <a:solidFill>
                <a:schemeClr val="accent6"/>
              </a:solidFill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cs typeface="Segoe UI"/>
              </a:rPr>
              <a:t>Образовательный </a:t>
            </a:r>
            <a:r>
              <a:rPr lang="ru-RU" sz="1800" dirty="0">
                <a:cs typeface="Segoe UI"/>
              </a:rPr>
              <a:t>портал </a:t>
            </a:r>
            <a:r>
              <a:rPr lang="ru-RU" sz="1800" dirty="0" err="1">
                <a:cs typeface="Segoe UI"/>
              </a:rPr>
              <a:t>Prodlenka</a:t>
            </a:r>
            <a:r>
              <a:rPr lang="ru-RU" sz="1800" dirty="0">
                <a:cs typeface="Segoe UI"/>
              </a:rPr>
              <a:t> [электронный ресурс]</a:t>
            </a:r>
          </a:p>
          <a:p>
            <a:pPr marL="0" indent="0">
              <a:buNone/>
            </a:pPr>
            <a:r>
              <a:rPr lang="ru-RU" sz="1800" dirty="0">
                <a:cs typeface="Segoe UI"/>
              </a:rPr>
              <a:t>	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https</a:t>
            </a:r>
            <a:r>
              <a:rPr lang="ru-RU" sz="1800" dirty="0">
                <a:solidFill>
                  <a:schemeClr val="accent6"/>
                </a:solidFill>
                <a:cs typeface="Segoe UI"/>
              </a:rPr>
              <a:t>://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www.prodlenka.org/metodicheskie-razrabotki/414356-	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proekt-sportivnyj-zal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-	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nashej-mechty</a:t>
            </a:r>
            <a:endParaRPr lang="ru-RU" sz="1800" dirty="0">
              <a:solidFill>
                <a:schemeClr val="accent6"/>
              </a:solidFill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>
                <a:cs typeface="Segoe UI"/>
              </a:rPr>
              <a:t>Оборудование </a:t>
            </a:r>
            <a:r>
              <a:rPr lang="ru-RU" sz="1800" dirty="0">
                <a:cs typeface="Segoe UI"/>
              </a:rPr>
              <a:t>для силовых видов спорта [электронный </a:t>
            </a:r>
            <a:r>
              <a:rPr lang="ru-RU" sz="1800" dirty="0" smtClean="0">
                <a:cs typeface="Segoe UI"/>
              </a:rPr>
              <a:t>	ресурс</a:t>
            </a:r>
            <a:r>
              <a:rPr lang="ru-RU" sz="1800" dirty="0">
                <a:cs typeface="Segoe UI"/>
              </a:rPr>
              <a:t>]</a:t>
            </a:r>
          </a:p>
          <a:p>
            <a:pPr marL="0" indent="0">
              <a:buNone/>
            </a:pPr>
            <a:r>
              <a:rPr lang="ru-RU" sz="1800" dirty="0" smtClean="0">
                <a:cs typeface="Segoe UI"/>
              </a:rPr>
              <a:t>	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https</a:t>
            </a:r>
            <a:r>
              <a:rPr lang="ru-RU" sz="1800" dirty="0">
                <a:solidFill>
                  <a:schemeClr val="accent6"/>
                </a:solidFill>
                <a:cs typeface="Segoe UI"/>
              </a:rPr>
              <a:t>://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ironking.ru/articles/poleznoe-o-trenazherakh/kak-	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oborudovat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-	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sportivnyy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-	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zal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-v-</a:t>
            </a:r>
            <a:r>
              <a:rPr lang="ru-RU" sz="1800" dirty="0" err="1" smtClean="0">
                <a:solidFill>
                  <a:schemeClr val="accent6"/>
                </a:solidFill>
                <a:cs typeface="Segoe UI"/>
              </a:rPr>
              <a:t>shkole</a:t>
            </a: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/>
              <a:t>Новация</a:t>
            </a:r>
            <a:r>
              <a:rPr lang="ru-RU" sz="1800" dirty="0"/>
              <a:t>. Оснащение школы [электронный </a:t>
            </a:r>
            <a:r>
              <a:rPr lang="ru-RU" sz="1800" dirty="0" smtClean="0"/>
              <a:t>ресурс]</a:t>
            </a:r>
          </a:p>
          <a:p>
            <a:pPr marL="0" indent="0">
              <a:buNone/>
            </a:pPr>
            <a:r>
              <a:rPr lang="ru-RU" sz="1800" dirty="0" smtClean="0"/>
              <a:t>	</a:t>
            </a:r>
            <a:r>
              <a:rPr lang="de-DE" sz="1800" dirty="0" smtClean="0">
                <a:solidFill>
                  <a:schemeClr val="accent6"/>
                </a:solidFill>
                <a:hlinkClick r:id="rId2"/>
              </a:rPr>
              <a:t>https</a:t>
            </a:r>
            <a:r>
              <a:rPr lang="de-DE" sz="1800" dirty="0">
                <a:solidFill>
                  <a:schemeClr val="accent6"/>
                </a:solidFill>
                <a:hlinkClick r:id="rId2"/>
              </a:rPr>
              <a:t>://</a:t>
            </a:r>
            <a:r>
              <a:rPr lang="de-DE" sz="1800" dirty="0" smtClean="0">
                <a:solidFill>
                  <a:schemeClr val="accent6"/>
                </a:solidFill>
                <a:hlinkClick r:id="rId2"/>
              </a:rPr>
              <a:t>n-</a:t>
            </a:r>
            <a:r>
              <a:rPr lang="ru-RU" sz="1800" dirty="0" smtClean="0">
                <a:solidFill>
                  <a:schemeClr val="accent6"/>
                </a:solidFill>
              </a:rPr>
              <a:t>	</a:t>
            </a:r>
            <a:r>
              <a:rPr lang="de-DE" sz="1800" dirty="0" smtClean="0">
                <a:solidFill>
                  <a:schemeClr val="accent6"/>
                </a:solidFill>
              </a:rPr>
              <a:t>72.ru/</a:t>
            </a:r>
            <a:r>
              <a:rPr lang="de-DE" sz="1800" dirty="0" err="1" smtClean="0">
                <a:solidFill>
                  <a:schemeClr val="accent6"/>
                </a:solidFill>
              </a:rPr>
              <a:t>catalog</a:t>
            </a:r>
            <a:r>
              <a:rPr lang="de-DE" sz="1800" dirty="0" smtClean="0">
                <a:solidFill>
                  <a:schemeClr val="accent6"/>
                </a:solidFill>
              </a:rPr>
              <a:t>/</a:t>
            </a:r>
            <a:r>
              <a:rPr lang="de-DE" sz="1800" dirty="0" err="1" smtClean="0">
                <a:solidFill>
                  <a:schemeClr val="accent6"/>
                </a:solidFill>
              </a:rPr>
              <a:t>vsye_dlya_shkoly</a:t>
            </a:r>
            <a:r>
              <a:rPr lang="de-DE" sz="1800" dirty="0" smtClean="0">
                <a:solidFill>
                  <a:schemeClr val="accent6"/>
                </a:solidFill>
              </a:rPr>
              <a:t>/</a:t>
            </a:r>
            <a:r>
              <a:rPr lang="de-DE" sz="1800" dirty="0" err="1" smtClean="0">
                <a:solidFill>
                  <a:schemeClr val="accent6"/>
                </a:solidFill>
              </a:rPr>
              <a:t>sportivnoe_oborudovanie_i_inventar</a:t>
            </a:r>
            <a:r>
              <a:rPr lang="de-DE" sz="1800" dirty="0" smtClean="0">
                <a:solidFill>
                  <a:schemeClr val="accent6"/>
                </a:solidFill>
              </a:rPr>
              <a:t>/</a:t>
            </a:r>
            <a:r>
              <a:rPr lang="de-DE" sz="1800" dirty="0" err="1" smtClean="0">
                <a:solidFill>
                  <a:schemeClr val="accent6"/>
                </a:solidFill>
              </a:rPr>
              <a:t>sportinventar_dlya_shk</a:t>
            </a:r>
            <a:r>
              <a:rPr lang="ru-RU" sz="1800" dirty="0" smtClean="0">
                <a:solidFill>
                  <a:schemeClr val="accent6"/>
                </a:solidFill>
              </a:rPr>
              <a:t>	</a:t>
            </a:r>
            <a:r>
              <a:rPr lang="de-DE" sz="1800" dirty="0" err="1" smtClean="0">
                <a:solidFill>
                  <a:schemeClr val="accent6"/>
                </a:solidFill>
              </a:rPr>
              <a:t>ol</a:t>
            </a:r>
            <a:r>
              <a:rPr lang="de-DE" sz="1800" dirty="0">
                <a:solidFill>
                  <a:schemeClr val="accent6"/>
                </a:solidFill>
              </a:rPr>
              <a:t>/?</a:t>
            </a:r>
            <a:r>
              <a:rPr lang="de-DE" sz="1800" dirty="0" smtClean="0">
                <a:solidFill>
                  <a:schemeClr val="accent6"/>
                </a:solidFill>
              </a:rPr>
              <a:t>PAGEN_1=2</a:t>
            </a:r>
            <a:endParaRPr lang="ru-RU" sz="1800" dirty="0" smtClean="0">
              <a:solidFill>
                <a:schemeClr val="accent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 smtClean="0"/>
              <a:t>Противопожарные двери </a:t>
            </a:r>
            <a:r>
              <a:rPr lang="ru-RU" sz="1800" dirty="0"/>
              <a:t>[электронный ресурс</a:t>
            </a:r>
            <a:r>
              <a:rPr lang="ru-RU" sz="1800" dirty="0" smtClean="0"/>
              <a:t>]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accent6"/>
                </a:solidFill>
                <a:cs typeface="Segoe UI"/>
              </a:rPr>
              <a:t>	</a:t>
            </a:r>
            <a:r>
              <a:rPr lang="de-DE" sz="1800" dirty="0" smtClean="0">
                <a:solidFill>
                  <a:schemeClr val="accent6"/>
                </a:solidFill>
                <a:cs typeface="Segoe UI"/>
              </a:rPr>
              <a:t>https</a:t>
            </a:r>
            <a:r>
              <a:rPr lang="de-DE" sz="1800" dirty="0">
                <a:solidFill>
                  <a:schemeClr val="accent6"/>
                </a:solidFill>
                <a:cs typeface="Segoe UI"/>
              </a:rPr>
              <a:t>://www.tordoors-ei60.ru/pages/poleznoe/protivopozharnye-dveri-dlya-sportzalov/</a:t>
            </a:r>
            <a:endParaRPr lang="ru-RU" sz="1800" dirty="0">
              <a:solidFill>
                <a:schemeClr val="accent6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4614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" y="1858700"/>
            <a:ext cx="11650902" cy="1178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sz="6600" b="1" dirty="0" smtClean="0"/>
              <a:t>Спасибо за внимание!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16153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xmlns="" id="{A345EEC5-ECAA-408B-B9D7-1C0E1102C1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09B09D8-FF9D-4CE5-853B-3BA46FD5C3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DC978A2-F53F-4B72-9BAC-5F78F00B61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4F73D09D-1DE1-441E-88F5-CD2CBAB88D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DE61DBF-5FB0-4603-BE95-C566DD48BE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D8C89DF5-F013-4C54-B9AD-2E158706C2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9ED89947-A3CF-4B11-8DE7-5D07A57CB9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3E24021-DB80-451B-96A6-0D21AC0C84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2BDA2B48-4CD9-45C3-8F12-2125533678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CF3E900-CA2F-42D5-8B5A-971EA9BC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19" y="-279352"/>
            <a:ext cx="10246090" cy="1471193"/>
          </a:xfrm>
        </p:spPr>
        <p:txBody>
          <a:bodyPr>
            <a:normAutofit/>
          </a:bodyPr>
          <a:lstStyle/>
          <a:p>
            <a:r>
              <a:rPr lang="ru-RU" dirty="0"/>
              <a:t>                  </a:t>
            </a:r>
            <a:r>
              <a:rPr lang="ru-RU" b="1" dirty="0"/>
              <a:t>Проблема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8C435E4-7B36-4FD9-9F9D-AAFC3D04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66" y="1191841"/>
            <a:ext cx="4298540" cy="50049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dirty="0">
                <a:ea typeface="+mn-lt"/>
                <a:cs typeface="+mn-lt"/>
              </a:rPr>
              <a:t>В школе имеется большой спортивный зал, но его состояние далеко не идеально: не хватает спортивного инвентаря, а то, что имеется в наличии, </a:t>
            </a:r>
            <a:r>
              <a:rPr lang="ru-RU" dirty="0" smtClean="0">
                <a:ea typeface="+mn-lt"/>
                <a:cs typeface="+mn-lt"/>
              </a:rPr>
              <a:t>устарело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smtClean="0">
                <a:ea typeface="+mn-lt"/>
                <a:cs typeface="+mn-lt"/>
              </a:rPr>
              <a:t>требуется косметический ремонт</a:t>
            </a:r>
            <a:r>
              <a:rPr lang="ru-RU" sz="2000" dirty="0">
                <a:ea typeface="+mn-lt"/>
                <a:cs typeface="+mn-lt"/>
              </a:rPr>
              <a:t>        </a:t>
            </a:r>
            <a:endParaRPr lang="ru-RU" sz="2000" dirty="0">
              <a:cs typeface="Segoe UI"/>
            </a:endParaRPr>
          </a:p>
          <a:p>
            <a:pPr marL="342900" indent="-342900" algn="ctr">
              <a:buFont typeface="Wingdings" panose="020B0504020202020204" pitchFamily="34" charset="0"/>
              <a:buChar char="Ø"/>
            </a:pPr>
            <a:endParaRPr lang="ru-RU" sz="2000" dirty="0">
              <a:cs typeface="Segoe UI"/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F0A218EB-ECC2-4D0D-9EDC-F5CB062CAD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E419D1C3-874F-4BF6-A356-1EA4A20D49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4AC4AE33-203A-4A93-8263-6CC6BB608F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1F15373C-6DCA-4058-94CC-6476950E59D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961BE5B1-15E0-484D-8B21-F6BA455B21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81167C23-6882-4551-BF77-DF537E736E9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50749460-4B9F-4DE4-9931-7B5831D68F0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A567746C-E54C-4865-ACF1-CD31DD1D8D3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9E7B0826-2FBE-4B23-B784-BB7CDA8B3A7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FDF54EDF-BA0A-440F-B20A-2A76BFE15C6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A53B2ADC-F80C-403E-B1CA-BCFED2CE58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A68EF4F-52F8-4D33-8144-FB06B24800A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b="1" dirty="0">
              <a:cs typeface="Segoe UI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74" y="998655"/>
            <a:ext cx="7250884" cy="54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xmlns="" id="{FB93EC00-BB80-4743-9392-A9E0F75D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971" y="1719703"/>
            <a:ext cx="4489048" cy="540558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809DD9-6C0F-4CD6-8284-3BB05FE7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093" y="142629"/>
            <a:ext cx="9285668" cy="823893"/>
          </a:xfrm>
        </p:spPr>
        <p:txBody>
          <a:bodyPr/>
          <a:lstStyle/>
          <a:p>
            <a:pPr algn="ctr"/>
            <a:r>
              <a:rPr lang="ru-RU" dirty="0">
                <a:ea typeface="+mj-lt"/>
                <a:cs typeface="+mj-lt"/>
              </a:rPr>
              <a:t>                             </a:t>
            </a:r>
            <a:r>
              <a:rPr lang="ru-RU" b="1" dirty="0" smtClean="0">
                <a:ea typeface="+mj-lt"/>
                <a:cs typeface="+mj-lt"/>
              </a:rPr>
              <a:t>Цель проекта</a:t>
            </a:r>
            <a:r>
              <a:rPr lang="ru-RU" dirty="0" smtClean="0">
                <a:ea typeface="+mj-lt"/>
                <a:cs typeface="+mj-lt"/>
              </a:rPr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7BD8A6B-3F40-404D-92C6-6F5E86671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006" y="1539398"/>
            <a:ext cx="6373236" cy="3772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ru-RU" dirty="0">
                <a:ea typeface="+mn-lt"/>
                <a:cs typeface="+mn-lt"/>
              </a:rPr>
              <a:t> </a:t>
            </a:r>
            <a:r>
              <a:rPr lang="ru-RU" sz="3200" dirty="0" smtClean="0">
                <a:solidFill>
                  <a:schemeClr val="tx1"/>
                </a:solidFill>
                <a:ea typeface="+mn-lt"/>
                <a:cs typeface="+mn-lt"/>
              </a:rPr>
              <a:t>Реорганизация </a:t>
            </a:r>
            <a:r>
              <a:rPr lang="ru-RU" sz="3200" dirty="0">
                <a:solidFill>
                  <a:schemeClr val="tx1"/>
                </a:solidFill>
                <a:ea typeface="+mn-lt"/>
                <a:cs typeface="+mn-lt"/>
              </a:rPr>
              <a:t>спортивного зала школы, создание условий для безопасных, удобных и эффективных занятий на уроках физической культуры и занятиях внеурочной деятельностью</a:t>
            </a:r>
            <a:r>
              <a:rPr lang="ru-RU" sz="3200" dirty="0" smtClean="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ru-RU" sz="3200" dirty="0">
              <a:solidFill>
                <a:schemeClr val="tx1"/>
              </a:solidFill>
              <a:cs typeface="Segoe UI"/>
            </a:endParaRPr>
          </a:p>
          <a:p>
            <a:pPr marL="342900" indent="-342900">
              <a:buFont typeface="Wingdings" panose="020B0504020202020204" pitchFamily="34" charset="0"/>
              <a:buChar char="ü"/>
            </a:pPr>
            <a:endParaRPr lang="ru-RU" dirty="0">
              <a:cs typeface="Segoe UI"/>
            </a:endParaRPr>
          </a:p>
          <a:p>
            <a:pPr marL="342900" indent="-342900">
              <a:buFont typeface="Wingdings" panose="020B0504020202020204" pitchFamily="34" charset="0"/>
              <a:buChar char="ü"/>
            </a:pPr>
            <a:endParaRPr lang="ru-RU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622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1809DD9-6C0F-4CD6-8284-3BB05FE7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9093" y="142629"/>
            <a:ext cx="9285668" cy="823893"/>
          </a:xfrm>
        </p:spPr>
        <p:txBody>
          <a:bodyPr/>
          <a:lstStyle/>
          <a:p>
            <a:pPr algn="ctr"/>
            <a:r>
              <a:rPr lang="ru-RU" dirty="0">
                <a:ea typeface="+mj-lt"/>
                <a:cs typeface="+mj-lt"/>
              </a:rPr>
              <a:t>                             </a:t>
            </a:r>
            <a:r>
              <a:rPr lang="ru-RU" b="1" dirty="0" smtClean="0">
                <a:ea typeface="+mj-lt"/>
                <a:cs typeface="+mj-lt"/>
              </a:rPr>
              <a:t>Задачи проекта</a:t>
            </a:r>
            <a:r>
              <a:rPr lang="ru-RU" dirty="0" smtClean="0">
                <a:ea typeface="+mj-lt"/>
                <a:cs typeface="+mj-lt"/>
              </a:rPr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7BD8A6B-3F40-404D-92C6-6F5E86671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03" y="688942"/>
            <a:ext cx="7254446" cy="5891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ru-RU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ea typeface="+mn-lt"/>
                <a:cs typeface="+mn-lt"/>
              </a:rPr>
              <a:t>Изучить </a:t>
            </a:r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санитарно-гигиенические требования к спортивному залу в образовательном учреждении;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ea typeface="+mn-lt"/>
                <a:cs typeface="+mn-lt"/>
              </a:rPr>
              <a:t>Разработать </a:t>
            </a:r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план комплектации спортивного зала школы;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ea typeface="+mn-lt"/>
                <a:cs typeface="+mn-lt"/>
              </a:rPr>
              <a:t>Продумать </a:t>
            </a:r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внутреннюю отделку спортивного зала;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ea typeface="+mn-lt"/>
                <a:cs typeface="+mn-lt"/>
              </a:rPr>
              <a:t>Сделать </a:t>
            </a:r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необходимые экономические расчёты;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ea typeface="+mn-lt"/>
                <a:cs typeface="+mn-lt"/>
              </a:rPr>
              <a:t>Способствовать </a:t>
            </a:r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приобщению учащихся школы к здоровому образу жизни.</a:t>
            </a:r>
          </a:p>
          <a:p>
            <a:pPr marL="342900" indent="-342900">
              <a:buFont typeface="Wingdings" panose="020B0504020202020204" pitchFamily="34" charset="0"/>
              <a:buChar char="ü"/>
            </a:pPr>
            <a:endParaRPr lang="ru-RU" dirty="0">
              <a:cs typeface="Segoe UI"/>
            </a:endParaRPr>
          </a:p>
          <a:p>
            <a:pPr marL="342900" indent="-342900">
              <a:buFont typeface="Wingdings" panose="020B0504020202020204" pitchFamily="34" charset="0"/>
              <a:buChar char="ü"/>
            </a:pPr>
            <a:endParaRPr lang="ru-RU" dirty="0">
              <a:cs typeface="Segoe U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4E8F401C-125B-4832-8CEE-214A3DDF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275" y="1192696"/>
            <a:ext cx="4215077" cy="48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xmlns="" id="{C4F70370-17DE-499D-8256-4F9A352BA9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267F3889-D5A7-4B0B-A5C8-910CE49F90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80968393-494B-4758-914C-AC92C7411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3B9ECD2-208D-4E4C-85C7-86FAEFBCF6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CEC0DB1-FD35-4E6A-A339-227F3A2D61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E530033-EC4D-4252-B937-8ABB2D681D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136133D-A7F2-42FA-B919-60AC41C778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4D267CA-94E7-4FD5-942D-5C3DE29C91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0D7B39F-6C07-4FE8-A354-9F9A126091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44" y="1305111"/>
            <a:ext cx="10890481" cy="37286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3200" dirty="0">
                <a:ea typeface="+mn-lt"/>
                <a:cs typeface="+mn-lt"/>
              </a:rPr>
              <a:t>Работая над </a:t>
            </a:r>
            <a:r>
              <a:rPr lang="ru-RU" sz="3200" dirty="0" smtClean="0">
                <a:ea typeface="+mn-lt"/>
                <a:cs typeface="+mn-lt"/>
              </a:rPr>
              <a:t>проектом, </a:t>
            </a:r>
            <a:r>
              <a:rPr lang="ru-RU" sz="3200" dirty="0">
                <a:ea typeface="+mn-lt"/>
                <a:cs typeface="+mn-lt"/>
              </a:rPr>
              <a:t>мы получим возможность самим изменить свою школу в соответствии с собственными идеями, реорганизовать спортивный зал так, чтобы он сочетал эффективность, удобство, безопасность и  </a:t>
            </a:r>
            <a:r>
              <a:rPr lang="ru-RU" sz="3200" dirty="0" smtClean="0">
                <a:ea typeface="+mn-lt"/>
                <a:cs typeface="+mn-lt"/>
              </a:rPr>
              <a:t>способствовал </a:t>
            </a:r>
            <a:r>
              <a:rPr lang="ru-RU" sz="3200" dirty="0">
                <a:ea typeface="+mn-lt"/>
                <a:cs typeface="+mn-lt"/>
              </a:rPr>
              <a:t>повышению эффективности </a:t>
            </a:r>
            <a:r>
              <a:rPr lang="ru-RU" sz="3200" dirty="0" smtClean="0">
                <a:ea typeface="+mn-lt"/>
                <a:cs typeface="+mn-lt"/>
              </a:rPr>
              <a:t>спортивно-оздоровительной </a:t>
            </a:r>
            <a:r>
              <a:rPr lang="ru-RU" sz="3200" dirty="0">
                <a:ea typeface="+mn-lt"/>
                <a:cs typeface="+mn-lt"/>
              </a:rPr>
              <a:t>работы и укреплению здоровья обучающихся.</a:t>
            </a:r>
            <a:endParaRPr lang="ru-RU" sz="3200" dirty="0">
              <a:cs typeface="Segoe U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740" y="-326908"/>
            <a:ext cx="6560267" cy="1664573"/>
          </a:xfrm>
        </p:spPr>
        <p:txBody>
          <a:bodyPr>
            <a:normAutofit/>
          </a:bodyPr>
          <a:lstStyle/>
          <a:p>
            <a:r>
              <a:rPr lang="ru-RU" dirty="0"/>
              <a:t>   </a:t>
            </a:r>
            <a:r>
              <a:rPr lang="ru-RU" sz="3600" b="1" dirty="0"/>
              <a:t>Ожидаемый результат:</a:t>
            </a:r>
          </a:p>
        </p:txBody>
      </p:sp>
    </p:spTree>
    <p:extLst>
      <p:ext uri="{BB962C8B-B14F-4D97-AF65-F5344CB8AC3E}">
        <p14:creationId xmlns:p14="http://schemas.microsoft.com/office/powerpoint/2010/main" val="6032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xmlns="" id="{C4F70370-17DE-499D-8256-4F9A352BA9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267F3889-D5A7-4B0B-A5C8-910CE49F90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80968393-494B-4758-914C-AC92C7411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3B9ECD2-208D-4E4C-85C7-86FAEFBCF6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CEC0DB1-FD35-4E6A-A339-227F3A2D61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E530033-EC4D-4252-B937-8ABB2D681D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136133D-A7F2-42FA-B919-60AC41C778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4D267CA-94E7-4FD5-942D-5C3DE29C91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0D7B39F-6C07-4FE8-A354-9F9A126091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44" y="1395946"/>
            <a:ext cx="10890481" cy="463164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ea typeface="+mn-lt"/>
                <a:cs typeface="+mn-lt"/>
              </a:rPr>
              <a:t>Занимаетесь ли вы </a:t>
            </a:r>
            <a:r>
              <a:rPr lang="ru-RU" dirty="0">
                <a:ea typeface="+mn-lt"/>
                <a:cs typeface="+mn-lt"/>
              </a:rPr>
              <a:t>спортом? </a:t>
            </a:r>
            <a:r>
              <a:rPr lang="ru-RU" dirty="0" smtClean="0">
                <a:ea typeface="+mn-lt"/>
                <a:cs typeface="+mn-lt"/>
              </a:rPr>
              <a:t>       </a:t>
            </a:r>
            <a:r>
              <a:rPr lang="ru-RU" dirty="0">
                <a:ea typeface="+mn-lt"/>
                <a:cs typeface="+mn-lt"/>
              </a:rPr>
              <a:t>			</a:t>
            </a:r>
            <a:r>
              <a:rPr lang="ru-RU" dirty="0" smtClean="0">
                <a:ea typeface="+mn-lt"/>
                <a:cs typeface="+mn-lt"/>
              </a:rPr>
              <a:t>	</a:t>
            </a: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	</a:t>
            </a:r>
            <a:r>
              <a:rPr lang="ru-RU" dirty="0" smtClean="0">
                <a:ea typeface="+mn-lt"/>
                <a:cs typeface="+mn-lt"/>
              </a:rPr>
              <a:t>а</a:t>
            </a:r>
            <a:r>
              <a:rPr lang="ru-RU" dirty="0">
                <a:ea typeface="+mn-lt"/>
                <a:cs typeface="+mn-lt"/>
              </a:rPr>
              <a:t>) да			б) </a:t>
            </a:r>
            <a:r>
              <a:rPr lang="ru-RU" dirty="0" smtClean="0">
                <a:ea typeface="+mn-lt"/>
                <a:cs typeface="+mn-lt"/>
              </a:rPr>
              <a:t>нет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ea typeface="+mn-lt"/>
                <a:cs typeface="+mn-lt"/>
              </a:rPr>
              <a:t>Нравится ли вам школьный </a:t>
            </a:r>
            <a:r>
              <a:rPr lang="ru-RU" dirty="0">
                <a:ea typeface="+mn-lt"/>
                <a:cs typeface="+mn-lt"/>
              </a:rPr>
              <a:t>спортивный зал?		</a:t>
            </a:r>
            <a:endParaRPr lang="ru-RU" dirty="0" smtClean="0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	</a:t>
            </a:r>
            <a:r>
              <a:rPr lang="ru-RU" dirty="0" smtClean="0">
                <a:ea typeface="+mn-lt"/>
                <a:cs typeface="+mn-lt"/>
              </a:rPr>
              <a:t>а</a:t>
            </a:r>
            <a:r>
              <a:rPr lang="ru-RU" dirty="0">
                <a:ea typeface="+mn-lt"/>
                <a:cs typeface="+mn-lt"/>
              </a:rPr>
              <a:t>) да			б) нет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ea typeface="+mn-lt"/>
                <a:cs typeface="+mn-lt"/>
              </a:rPr>
              <a:t>Хотели </a:t>
            </a:r>
            <a:r>
              <a:rPr lang="ru-RU" dirty="0">
                <a:ea typeface="+mn-lt"/>
                <a:cs typeface="+mn-lt"/>
              </a:rPr>
              <a:t>бы </a:t>
            </a:r>
            <a:r>
              <a:rPr lang="ru-RU" dirty="0" smtClean="0">
                <a:ea typeface="+mn-lt"/>
                <a:cs typeface="+mn-lt"/>
              </a:rPr>
              <a:t>вы что-то </a:t>
            </a:r>
            <a:r>
              <a:rPr lang="ru-RU" dirty="0">
                <a:ea typeface="+mn-lt"/>
                <a:cs typeface="+mn-lt"/>
              </a:rPr>
              <a:t>в нём изменить? 	</a:t>
            </a:r>
            <a:endParaRPr lang="ru-RU" dirty="0" smtClean="0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	</a:t>
            </a:r>
            <a:r>
              <a:rPr lang="ru-RU" dirty="0" smtClean="0">
                <a:ea typeface="+mn-lt"/>
                <a:cs typeface="+mn-lt"/>
              </a:rPr>
              <a:t>а</a:t>
            </a:r>
            <a:r>
              <a:rPr lang="ru-RU" dirty="0">
                <a:ea typeface="+mn-lt"/>
                <a:cs typeface="+mn-lt"/>
              </a:rPr>
              <a:t>) да		б) ничего менять не </a:t>
            </a:r>
            <a:r>
              <a:rPr lang="ru-RU" dirty="0" smtClean="0">
                <a:ea typeface="+mn-lt"/>
                <a:cs typeface="+mn-lt"/>
              </a:rPr>
              <a:t>нужно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ea typeface="+mn-lt"/>
                <a:cs typeface="+mn-lt"/>
              </a:rPr>
              <a:t>Если </a:t>
            </a:r>
            <a:r>
              <a:rPr lang="ru-RU" dirty="0">
                <a:ea typeface="+mn-lt"/>
                <a:cs typeface="+mn-lt"/>
              </a:rPr>
              <a:t>да, то что бы </a:t>
            </a:r>
            <a:r>
              <a:rPr lang="ru-RU" dirty="0" smtClean="0">
                <a:ea typeface="+mn-lt"/>
                <a:cs typeface="+mn-lt"/>
              </a:rPr>
              <a:t>вы изменили, добавили?</a:t>
            </a:r>
            <a:endParaRPr lang="ru-RU" dirty="0">
              <a:ea typeface="+mn-lt"/>
              <a:cs typeface="+mn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66" y="0"/>
            <a:ext cx="6560267" cy="131260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sz="3600" b="1" dirty="0" smtClean="0"/>
              <a:t>Подготовительный этап</a:t>
            </a:r>
            <a:br>
              <a:rPr lang="ru-RU" sz="3600" b="1" dirty="0" smtClean="0"/>
            </a:br>
            <a:r>
              <a:rPr lang="ru-RU" sz="3600" b="1" dirty="0" smtClean="0"/>
              <a:t>Анкета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1314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xmlns="" id="{C4F70370-17DE-499D-8256-4F9A352BA9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267F3889-D5A7-4B0B-A5C8-910CE49F90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80968393-494B-4758-914C-AC92C7411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3B9ECD2-208D-4E4C-85C7-86FAEFBCF6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CEC0DB1-FD35-4E6A-A339-227F3A2D61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E530033-EC4D-4252-B937-8ABB2D681D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136133D-A7F2-42FA-B919-60AC41C778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4D267CA-94E7-4FD5-942D-5C3DE29C91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0D7B39F-6C07-4FE8-A354-9F9A126091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58" y="840654"/>
            <a:ext cx="4317038" cy="3092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ru-RU" sz="1800" b="1" dirty="0">
                <a:cs typeface="Segoe UI"/>
              </a:rPr>
              <a:t>Занимаетесь ли вы спортом?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-21586"/>
            <a:ext cx="6882973" cy="79388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sz="3600" b="1" dirty="0" smtClean="0"/>
              <a:t>Анализ результатов опроса</a:t>
            </a:r>
            <a:endParaRPr lang="ru-RU" sz="3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39" y="1228071"/>
            <a:ext cx="3835946" cy="223763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996718" y="862588"/>
            <a:ext cx="535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Нравится ли вам школьный спортивный зал?</a:t>
            </a:r>
            <a:endParaRPr 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31" y="1235007"/>
            <a:ext cx="3828536" cy="22333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1793" y="3634604"/>
            <a:ext cx="595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Хотели бы вы что-то изменить в спортивном зале?</a:t>
            </a:r>
            <a:endParaRPr lang="ru-RU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902836" y="3642555"/>
            <a:ext cx="342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Что бы вы хотели изменить?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43" y="4058873"/>
            <a:ext cx="3847642" cy="22952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108" y="4073817"/>
            <a:ext cx="3851523" cy="22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8651CFA9-6065-4243-AC48-858E35978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7962AE0-6A1C-4B76-9D52-10E5E6D7D3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xmlns="" id="{C4F70370-17DE-499D-8256-4F9A352BA9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267F3889-D5A7-4B0B-A5C8-910CE49F90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80968393-494B-4758-914C-AC92C74110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3B9ECD2-208D-4E4C-85C7-86FAEFBCF6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CEC0DB1-FD35-4E6A-A339-227F3A2D61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E530033-EC4D-4252-B937-8ABB2D681D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136133D-A7F2-42FA-B919-60AC41C778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4D267CA-94E7-4FD5-942D-5C3DE29C91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0D7B39F-6C07-4FE8-A354-9F9A126091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xmlns="" id="{C493BE25-7BED-4AAF-B05A-9EB10C80E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C74F867-72FD-4FAA-9932-767684A758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xmlns="" id="{186A5D6B-01F1-41A2-8AE2-E20E30B048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6FB5D595-CCC3-47E7-B8F1-88394EF1FDF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E36CCDE7-57DC-4910-B815-A1C0C0D8D1C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05B41E5-C3EB-4C22-B6DE-8928C8314EE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CC24D105-2918-455F-B496-92D82E1BD04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xmlns="" id="{9FA8C24E-CE9B-4872-9D15-D4B4A24D54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60726FA3-32BA-48EA-8DCB-23BBFC71884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BEB3500D-7293-48F7-8F7E-D60FF252C12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C1D84803-4454-41CE-AFB6-4477054653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CCF4DA3-E1EA-40D6-8349-88B5079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844" y="1305111"/>
            <a:ext cx="10890481" cy="44865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200" i="1" dirty="0" smtClean="0">
                <a:cs typeface="Segoe UI"/>
              </a:rPr>
              <a:t>Спортивный зал школы</a:t>
            </a:r>
            <a:endParaRPr lang="ru-RU" sz="3200" i="1" dirty="0">
              <a:cs typeface="Segoe 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находится </a:t>
            </a:r>
            <a:r>
              <a:rPr lang="ru-RU" sz="3200" dirty="0">
                <a:cs typeface="Segoe UI"/>
              </a:rPr>
              <a:t>на первом </a:t>
            </a:r>
            <a:r>
              <a:rPr lang="ru-RU" sz="3200" dirty="0" smtClean="0">
                <a:cs typeface="Segoe UI"/>
              </a:rPr>
              <a:t>этаже;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имеет </a:t>
            </a:r>
            <a:r>
              <a:rPr lang="ru-RU" sz="3200" dirty="0">
                <a:cs typeface="Segoe UI"/>
              </a:rPr>
              <a:t>соответствующие числу учащихся </a:t>
            </a:r>
            <a:r>
              <a:rPr lang="ru-RU" sz="3200" dirty="0" smtClean="0">
                <a:cs typeface="Segoe UI"/>
              </a:rPr>
              <a:t>размеры;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>
                <a:cs typeface="Segoe UI"/>
              </a:rPr>
              <a:t>о</a:t>
            </a:r>
            <a:r>
              <a:rPr lang="ru-RU" sz="3200" dirty="0" smtClean="0">
                <a:cs typeface="Segoe UI"/>
              </a:rPr>
              <a:t>кна расположены </a:t>
            </a:r>
            <a:r>
              <a:rPr lang="ru-RU" sz="3200" dirty="0">
                <a:cs typeface="Segoe UI"/>
              </a:rPr>
              <a:t>по двум длинным сторонам, что создаёт условия для достаточного освещения и позволяет проводить сквозное </a:t>
            </a:r>
            <a:r>
              <a:rPr lang="ru-RU" sz="3200" dirty="0" smtClean="0">
                <a:cs typeface="Segoe UI"/>
              </a:rPr>
              <a:t>проветривание;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dirty="0" smtClean="0">
                <a:cs typeface="Segoe UI"/>
              </a:rPr>
              <a:t>совмещает естественное </a:t>
            </a:r>
            <a:r>
              <a:rPr lang="ru-RU" sz="3200" dirty="0">
                <a:cs typeface="Segoe UI"/>
              </a:rPr>
              <a:t>и </a:t>
            </a:r>
            <a:r>
              <a:rPr lang="ru-RU" sz="3200" dirty="0" smtClean="0">
                <a:cs typeface="Segoe UI"/>
              </a:rPr>
              <a:t>искусственное освещение.</a:t>
            </a:r>
            <a:endParaRPr lang="ru-RU" sz="3200" dirty="0">
              <a:cs typeface="Segoe UI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FDDBC4-16E9-46DA-B773-18815ED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44" y="-83004"/>
            <a:ext cx="10707260" cy="134872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   </a:t>
            </a:r>
            <a:r>
              <a:rPr lang="ru-RU" sz="3600" b="1" dirty="0" smtClean="0"/>
              <a:t>Санитарно-гигиенические </a:t>
            </a:r>
            <a:r>
              <a:rPr lang="ru-RU" sz="3600" b="1" dirty="0" smtClean="0"/>
              <a:t>требования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0676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LightSeed_2SEEDS">
      <a:dk1>
        <a:srgbClr val="000000"/>
      </a:dk1>
      <a:lt1>
        <a:srgbClr val="FFFFFF"/>
      </a:lt1>
      <a:dk2>
        <a:srgbClr val="3D2623"/>
      </a:dk2>
      <a:lt2>
        <a:srgbClr val="E2E3E8"/>
      </a:lt2>
      <a:accent1>
        <a:srgbClr val="B1A23E"/>
      </a:accent1>
      <a:accent2>
        <a:srgbClr val="E58B3F"/>
      </a:accent2>
      <a:accent3>
        <a:srgbClr val="90A951"/>
      </a:accent3>
      <a:accent4>
        <a:srgbClr val="34ABE4"/>
      </a:accent4>
      <a:accent5>
        <a:srgbClr val="7090EC"/>
      </a:accent5>
      <a:accent6>
        <a:srgbClr val="6951E8"/>
      </a:accent6>
      <a:hlink>
        <a:srgbClr val="6972AE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522</Words>
  <Application>Microsoft Office PowerPoint</Application>
  <PresentationFormat>Широкоэкранный</PresentationFormat>
  <Paragraphs>218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Avenir Next LT Pro</vt:lpstr>
      <vt:lpstr>AvenirNext LT Pro Medium</vt:lpstr>
      <vt:lpstr>Calibri</vt:lpstr>
      <vt:lpstr>Myanmar Text</vt:lpstr>
      <vt:lpstr>Rockwell</vt:lpstr>
      <vt:lpstr>Segoe UI</vt:lpstr>
      <vt:lpstr>Segoe UI Semilight</vt:lpstr>
      <vt:lpstr>Wingdings</vt:lpstr>
      <vt:lpstr>ExploreVTI</vt:lpstr>
      <vt:lpstr> социальный проект на тему: «реорганизация спортивного зала школы»</vt:lpstr>
      <vt:lpstr>Актуальность проекта</vt:lpstr>
      <vt:lpstr>                  Проблема проекта</vt:lpstr>
      <vt:lpstr>                             Цель проекта:</vt:lpstr>
      <vt:lpstr>                             Задачи проекта:</vt:lpstr>
      <vt:lpstr>   Ожидаемый результат:</vt:lpstr>
      <vt:lpstr>   Подготовительный этап Анкета</vt:lpstr>
      <vt:lpstr>   Анализ результатов опроса</vt:lpstr>
      <vt:lpstr>   Санитарно-гигиенические требования</vt:lpstr>
      <vt:lpstr>   Требования к оснащению спортивного зала:</vt:lpstr>
      <vt:lpstr>   Необходимое оснащение спортивного зала:</vt:lpstr>
      <vt:lpstr>   Практический этап</vt:lpstr>
      <vt:lpstr>   Практический этап</vt:lpstr>
      <vt:lpstr>   Практический этап</vt:lpstr>
      <vt:lpstr>   Практический этап</vt:lpstr>
      <vt:lpstr>   Практический этап</vt:lpstr>
      <vt:lpstr>   Напольное покрытие</vt:lpstr>
      <vt:lpstr>   Дизайн спортивного зала</vt:lpstr>
      <vt:lpstr>   Смета расходов</vt:lpstr>
      <vt:lpstr>   Смета расходов</vt:lpstr>
      <vt:lpstr>   Смета расходов</vt:lpstr>
      <vt:lpstr>Презентация PowerPoint</vt:lpstr>
      <vt:lpstr>      Используемая литература</vt:lpstr>
      <vt:lpstr>   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500</cp:revision>
  <dcterms:created xsi:type="dcterms:W3CDTF">2021-11-03T17:57:39Z</dcterms:created>
  <dcterms:modified xsi:type="dcterms:W3CDTF">2021-11-12T19:55:18Z</dcterms:modified>
</cp:coreProperties>
</file>